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96" r:id="rId4"/>
    <p:sldId id="297" r:id="rId5"/>
    <p:sldId id="298" r:id="rId6"/>
    <p:sldId id="295" r:id="rId7"/>
    <p:sldId id="256" r:id="rId8"/>
    <p:sldId id="257" r:id="rId9"/>
    <p:sldId id="285" r:id="rId10"/>
    <p:sldId id="288" r:id="rId11"/>
    <p:sldId id="290" r:id="rId12"/>
    <p:sldId id="291" r:id="rId13"/>
    <p:sldId id="292" r:id="rId14"/>
    <p:sldId id="293" r:id="rId15"/>
    <p:sldId id="299" r:id="rId16"/>
    <p:sldId id="301" r:id="rId17"/>
    <p:sldId id="294" r:id="rId18"/>
    <p:sldId id="302" r:id="rId19"/>
    <p:sldId id="303" r:id="rId20"/>
    <p:sldId id="304" r:id="rId21"/>
    <p:sldId id="306" r:id="rId22"/>
    <p:sldId id="305" r:id="rId23"/>
    <p:sldId id="307" r:id="rId24"/>
    <p:sldId id="308" r:id="rId25"/>
  </p:sldIdLst>
  <p:sldSz cx="9144000" cy="6858000" type="screen4x3"/>
  <p:notesSz cx="6797675" cy="9856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3EB2-96B1-44E0-B681-8B17DD63C202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3E6CE-8E1F-4F37-B0A0-0094F19E7E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48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3E6CE-8E1F-4F37-B0A0-0094F19E7E7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04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5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80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39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40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87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41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71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21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92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66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FD6F-19FC-4A3C-BD9D-C2CD20FA6501}" type="datetimeFigureOut">
              <a:rPr lang="nl-NL" smtClean="0"/>
              <a:t>22-6-2015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60D3-FE2C-4331-B4CA-7BA727C398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95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Convenant Wonen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24 juni 2015</a:t>
            </a:r>
            <a:endParaRPr lang="nl-NL" dirty="0"/>
          </a:p>
        </p:txBody>
      </p:sp>
      <p:pic>
        <p:nvPicPr>
          <p:cNvPr id="2053" name="Afbeelding 8" descr="logo wonen breb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368" y="4345239"/>
            <a:ext cx="1739900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Afbeelding 10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07" y="1860318"/>
            <a:ext cx="1901825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Afbeelding 11" descr="tbv%20wonen%20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8" y="3273041"/>
            <a:ext cx="162560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12" descr="IMG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658" y="2678410"/>
            <a:ext cx="2088232" cy="175920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54" name="Afbeelding 16" descr="A4-Gemeente Tilburg-RGB5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1894110"/>
            <a:ext cx="15906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Afbeelding 15" descr="logo t hee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1839"/>
            <a:ext cx="2540000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nl-NL" altLang="nl-NL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3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Betaalbaar: oplossingen (3)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2060848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Voor bestaande huurders met te hoge woonlasten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Stap 1: Melden bij corporaties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Stap 2: Begeleiding naar inkomensondersteuning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Stap 3: Goedkoper wonen mogelijk?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corporaties helpen mee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eventueel verhuisvergoeding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Als stap 2/3 niet mogelijk / voldoende: maatwerk. Hoe? Komend jaar uitwerken</a:t>
            </a: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9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Woonbegeleiding / zorg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2060848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Vaker en langer thuis wonen, </a:t>
            </a:r>
            <a:r>
              <a:rPr lang="nl-NL" sz="2800" dirty="0" err="1" smtClean="0">
                <a:solidFill>
                  <a:schemeClr val="tx1"/>
                </a:solidFill>
              </a:rPr>
              <a:t>evt</a:t>
            </a:r>
            <a:r>
              <a:rPr lang="nl-NL" sz="2800" dirty="0" smtClean="0">
                <a:solidFill>
                  <a:schemeClr val="tx1"/>
                </a:solidFill>
              </a:rPr>
              <a:t> met woonbegeleiding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Woningen en woonomgeving op aanpassen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Aandacht voor leefbaarheid in buurten: agenda woonbegeleiding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Lege verzorgingstehuizen: geschikt voor andere doelgroepen?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3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Duurzaam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u="sng" dirty="0" smtClean="0">
                <a:solidFill>
                  <a:schemeClr val="tx1"/>
                </a:solidFill>
              </a:rPr>
              <a:t>Nieuwbouw: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Energieneutraal: evenveel energie verbruiken als opwekken</a:t>
            </a:r>
          </a:p>
          <a:p>
            <a:pPr algn="l"/>
            <a:r>
              <a:rPr lang="nl-NL" sz="2800" u="sng" dirty="0" smtClean="0">
                <a:solidFill>
                  <a:schemeClr val="tx1"/>
                </a:solidFill>
              </a:rPr>
              <a:t>Bestaande bouw: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Bijna 85% voorraad al minimaal gemiddeld geïsoleerd (label D). Doel is 100% in 2025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Aandacht voor betaalbaar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Verder gaan Nul op de Meter (?)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Zonnepanelen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84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Leefbaar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778720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Vooral inzet focus- en </a:t>
            </a:r>
            <a:r>
              <a:rPr lang="nl-NL" sz="2800" dirty="0" err="1" smtClean="0">
                <a:solidFill>
                  <a:schemeClr val="tx1"/>
                </a:solidFill>
              </a:rPr>
              <a:t>aandachtswijken</a:t>
            </a:r>
            <a:endParaRPr lang="nl-NL" sz="2800" dirty="0" smtClean="0">
              <a:solidFill>
                <a:schemeClr val="tx1"/>
              </a:solidFill>
            </a:endParaRPr>
          </a:p>
          <a:p>
            <a:pPr algn="l"/>
            <a:r>
              <a:rPr lang="nl-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nl-NL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Focuswijken</a:t>
            </a:r>
            <a:r>
              <a:rPr lang="nl-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Stokhasselt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Vlashof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Groenewoud, centrumgebied Het Zand en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Goirke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-Hasselt. </a:t>
            </a:r>
            <a:r>
              <a:rPr lang="nl-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nl-NL" sz="16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aandachtswijken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zijn: Kruidenbuurt, Jeruzalem,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Zorgvlied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-Zuid, Oerle, Jan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Wierhof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Korvelse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Hofjes/Trouwlaan, de Abdij- en Torenbuurt, Loven/Rozenplein,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Gesworen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Hoek, Schotelplein,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Korvel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delen van Theresia</a:t>
            </a:r>
            <a:r>
              <a:rPr lang="nl-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Samen met bewoners (€ 100.000,-/</a:t>
            </a:r>
            <a:r>
              <a:rPr lang="nl-NL" sz="2800" dirty="0" err="1" smtClean="0">
                <a:solidFill>
                  <a:schemeClr val="tx1"/>
                </a:solidFill>
              </a:rPr>
              <a:t>jr</a:t>
            </a:r>
            <a:r>
              <a:rPr lang="nl-NL" sz="28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Met buurtbeheerders en huismeesters en sociale wijkteams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Bestrijden woonoverlast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0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Zeggenschap huurders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778720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u="sng" dirty="0" smtClean="0">
                <a:solidFill>
                  <a:schemeClr val="tx1"/>
                </a:solidFill>
              </a:rPr>
              <a:t>Collectief: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SBOT bij stuurgroep Convenant Wonen, zo direct betrokken bij koers en besluiten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(toekomstige) huurders mee laten denken over onderhoud en nieuwbouw</a:t>
            </a:r>
          </a:p>
          <a:p>
            <a:pPr algn="l"/>
            <a:r>
              <a:rPr lang="nl-NL" sz="2800" u="sng" dirty="0" smtClean="0">
                <a:solidFill>
                  <a:schemeClr val="tx1"/>
                </a:solidFill>
              </a:rPr>
              <a:t>Individueel: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Trend: meer internet &amp; </a:t>
            </a:r>
            <a:r>
              <a:rPr lang="nl-NL" sz="2800" dirty="0" err="1" smtClean="0">
                <a:solidFill>
                  <a:schemeClr val="tx1"/>
                </a:solidFill>
              </a:rPr>
              <a:t>social</a:t>
            </a:r>
            <a:r>
              <a:rPr lang="nl-NL" sz="2800" dirty="0" smtClean="0">
                <a:solidFill>
                  <a:schemeClr val="tx1"/>
                </a:solidFill>
              </a:rPr>
              <a:t> media. Breder bereik!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Aandacht nodig voor aansluiting </a:t>
            </a:r>
            <a:r>
              <a:rPr lang="nl-NL" sz="2800" dirty="0" err="1" smtClean="0">
                <a:solidFill>
                  <a:schemeClr val="tx1"/>
                </a:solidFill>
              </a:rPr>
              <a:t>HBO’s</a:t>
            </a:r>
            <a:r>
              <a:rPr lang="nl-NL" sz="2800" dirty="0">
                <a:solidFill>
                  <a:schemeClr val="tx1"/>
                </a:solidFill>
              </a:rPr>
              <a:t>.</a:t>
            </a: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07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5328592" cy="491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94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pic>
        <p:nvPicPr>
          <p:cNvPr id="5124" name="Picture 4" descr="Afbeeldingsresultaat voor stellin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4523"/>
            <a:ext cx="7543193" cy="256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703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376264" y="1916832"/>
            <a:ext cx="69401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Ik woon goed in mijn betaalbare woning ook al verdien ik inmiddels goed. </a:t>
            </a:r>
            <a:endParaRPr lang="nl-NL" sz="3600" dirty="0" smtClean="0"/>
          </a:p>
          <a:p>
            <a:r>
              <a:rPr lang="nl-NL" sz="3600" dirty="0" smtClean="0"/>
              <a:t>Ik </a:t>
            </a:r>
            <a:r>
              <a:rPr lang="nl-NL" sz="3600" dirty="0"/>
              <a:t>ga nergens heen, ik heb lang genoeg moeten wachten op deze woning!</a:t>
            </a: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376264" y="8938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Stelling 1: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7207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403648" y="1769571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Mijn buurvrouw heeft een uitkering en woont alleen in een ruime eengezinswoning met een huur van bijna € 700,-. Natuurlijk kan ze die woning niet betalen. Laat haar maar verhuizen naar een goedkopere woning!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376264" y="8938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Stelling 2: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0969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403648" y="1639022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Mijn buurvrouw heeft een uitkering en woont alleen in een ruime eengezinswoning met een huur van bijna € 700,-. Natuurlijk kan ze die woning niet betalen. Laat haar maar verhuizen naar een goedkopere woning!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376264" y="8938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Stelling 3: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4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 smtClean="0"/>
              <a:t>Resultaten vorige convenant</a:t>
            </a:r>
          </a:p>
          <a:p>
            <a:pPr marL="0" indent="0">
              <a:buNone/>
            </a:pPr>
            <a:r>
              <a:rPr lang="nl-NL" dirty="0" smtClean="0"/>
              <a:t>Inhoud nieuwe convenant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</a:p>
          <a:p>
            <a:pPr marL="0" indent="0">
              <a:buNone/>
            </a:pPr>
            <a:r>
              <a:rPr lang="nl-NL" dirty="0" smtClean="0"/>
              <a:t>Stellingen </a:t>
            </a:r>
          </a:p>
          <a:p>
            <a:pPr marL="0" indent="0">
              <a:buNone/>
            </a:pPr>
            <a:r>
              <a:rPr lang="nl-NL" dirty="0" smtClean="0"/>
              <a:t>Ondertekening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1397154" cy="128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65104"/>
            <a:ext cx="17526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0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1640" y="1696740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Geef mij maar een lage huur, warme voeten regel ik wel met pantoffels. En mijn houtkachel is knus en gezellig.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376264" y="8938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Stelling 4: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41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0760" y="213285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Betekent nul op de meter voor mij echt geen energie nota meer?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376264" y="8938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Stelling 5: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1947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0760" y="1844824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Fijn dat ik langer thuis kan wonen in mijn aangepaste </a:t>
            </a:r>
            <a:r>
              <a:rPr lang="nl-NL" sz="3600" dirty="0" smtClean="0"/>
              <a:t>woning. Maar </a:t>
            </a:r>
            <a:r>
              <a:rPr lang="nl-NL" sz="3600" dirty="0"/>
              <a:t>ik voel me door </a:t>
            </a:r>
            <a:r>
              <a:rPr lang="nl-NL" sz="3600" dirty="0" smtClean="0"/>
              <a:t>de zorgwoningen in </a:t>
            </a:r>
            <a:r>
              <a:rPr lang="nl-NL" sz="3600" dirty="0"/>
              <a:t>mijn buurt niet langer veilig in mijn eigen straat!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376264" y="8938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Stelling 6: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1947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043608" y="90872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Ondertekenen Convenant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8" name="Afbeelding 8" descr="logo wonen breb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368" y="4345239"/>
            <a:ext cx="1739900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10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07" y="1860318"/>
            <a:ext cx="1901825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11" descr="tbv%20wonen%20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8" y="3273041"/>
            <a:ext cx="162560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2" descr="IMG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658" y="2678410"/>
            <a:ext cx="2088232" cy="175920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2" name="Afbeelding 16" descr="A4-Gemeente Tilburg-RGB5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1894110"/>
            <a:ext cx="15906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5" descr="logo t hee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1839"/>
            <a:ext cx="2540000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158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1916832"/>
            <a:ext cx="605901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1" y="1052736"/>
            <a:ext cx="5608729" cy="457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41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1223864" y="741446"/>
            <a:ext cx="7198568" cy="1535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800" b="1" dirty="0" smtClean="0"/>
              <a:t>Resultaten 2010-2015</a:t>
            </a:r>
          </a:p>
          <a:p>
            <a:pPr algn="l">
              <a:spcBef>
                <a:spcPts val="600"/>
              </a:spcBef>
            </a:pPr>
            <a:r>
              <a:rPr lang="nl-NL" sz="3900" b="1" dirty="0" smtClean="0"/>
              <a:t>Omvang voorraad en scheefheid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99592" y="1628800"/>
            <a:ext cx="7293496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223864" y="1916832"/>
            <a:ext cx="735516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			Afspraak	Resultaat  </a:t>
            </a:r>
          </a:p>
          <a:p>
            <a:pPr marL="0" indent="0">
              <a:buNone/>
            </a:pPr>
            <a:r>
              <a:rPr lang="nl-NL" sz="2800" dirty="0" smtClean="0"/>
              <a:t>Tot 1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ATG 		</a:t>
            </a:r>
          </a:p>
          <a:p>
            <a:pPr marL="0" indent="0">
              <a:buNone/>
            </a:pPr>
            <a:r>
              <a:rPr lang="nl-NL" sz="2800" dirty="0" smtClean="0"/>
              <a:t>(&lt;€ 577)		&gt; 21.000	&gt; 21.300 = </a:t>
            </a:r>
            <a:r>
              <a:rPr lang="nl-NL" sz="2800" dirty="0" smtClean="0">
                <a:solidFill>
                  <a:srgbClr val="FF0000"/>
                </a:solidFill>
              </a:rPr>
              <a:t>+ 300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Scheefheid		&lt; 32%		44% (2013) = -7%</a:t>
            </a:r>
            <a:endParaRPr lang="nl-NL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800" dirty="0" smtClean="0"/>
              <a:t>Tot Lib. grens</a:t>
            </a:r>
          </a:p>
          <a:p>
            <a:pPr marL="0" indent="0">
              <a:buNone/>
            </a:pPr>
            <a:r>
              <a:rPr lang="nl-NL" sz="2800" dirty="0" smtClean="0"/>
              <a:t>(&lt;€ 711)		&gt; </a:t>
            </a:r>
            <a:r>
              <a:rPr lang="nl-NL" sz="2800" dirty="0"/>
              <a:t>27.800 </a:t>
            </a:r>
            <a:r>
              <a:rPr lang="nl-NL" sz="2800" dirty="0" smtClean="0"/>
              <a:t>	&gt; 29.100 = </a:t>
            </a:r>
            <a:r>
              <a:rPr lang="nl-NL" sz="2800" dirty="0" smtClean="0">
                <a:solidFill>
                  <a:srgbClr val="FF0000"/>
                </a:solidFill>
              </a:rPr>
              <a:t>+ 1300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Scheefheid		&lt; 17%		24% (2013) = +1%</a:t>
            </a:r>
            <a:endParaRPr lang="nl-NL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800" dirty="0" smtClean="0"/>
              <a:t>	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5287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1223864" y="741446"/>
            <a:ext cx="7198568" cy="1535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800" b="1" dirty="0">
                <a:solidFill>
                  <a:schemeClr val="bg1">
                    <a:lumMod val="75000"/>
                  </a:schemeClr>
                </a:solidFill>
              </a:rPr>
              <a:t>Resultaten 2010-2015</a:t>
            </a:r>
          </a:p>
          <a:p>
            <a:pPr algn="l">
              <a:spcBef>
                <a:spcPts val="600"/>
              </a:spcBef>
            </a:pPr>
            <a:r>
              <a:rPr lang="nl-NL" sz="3900" b="1" dirty="0" smtClean="0"/>
              <a:t>Nieuwbouw 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99592" y="1628800"/>
            <a:ext cx="7293496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223864" y="1916832"/>
            <a:ext cx="735516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			Afspraak	Resultaat  (2013)</a:t>
            </a:r>
          </a:p>
          <a:p>
            <a:pPr marL="0" indent="0">
              <a:buNone/>
            </a:pPr>
            <a:r>
              <a:rPr lang="nl-NL" sz="2800" dirty="0" smtClean="0"/>
              <a:t>Tot 1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ATG 		</a:t>
            </a:r>
          </a:p>
          <a:p>
            <a:pPr marL="0" indent="0">
              <a:buNone/>
            </a:pPr>
            <a:r>
              <a:rPr lang="nl-NL" sz="2800" dirty="0" smtClean="0"/>
              <a:t>(&lt;€ 577)		</a:t>
            </a:r>
            <a:r>
              <a:rPr lang="nl-NL" sz="2800" dirty="0"/>
              <a:t>531</a:t>
            </a:r>
            <a:r>
              <a:rPr lang="nl-NL" sz="2800" dirty="0" smtClean="0"/>
              <a:t>		903 = </a:t>
            </a:r>
            <a:r>
              <a:rPr lang="nl-NL" sz="2800" dirty="0" smtClean="0">
                <a:solidFill>
                  <a:srgbClr val="FF0000"/>
                </a:solidFill>
              </a:rPr>
              <a:t>+ 372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Tot </a:t>
            </a:r>
            <a:r>
              <a:rPr lang="nl-NL" sz="2800" dirty="0" err="1" smtClean="0"/>
              <a:t>Lib</a:t>
            </a:r>
            <a:r>
              <a:rPr lang="nl-NL" sz="2800" dirty="0" smtClean="0"/>
              <a:t> grens</a:t>
            </a:r>
          </a:p>
          <a:p>
            <a:pPr marL="0" indent="0">
              <a:buNone/>
            </a:pPr>
            <a:r>
              <a:rPr lang="nl-NL" sz="2800" dirty="0" smtClean="0"/>
              <a:t>(&lt;€ 711)		</a:t>
            </a:r>
            <a:r>
              <a:rPr lang="nl-NL" sz="2800" dirty="0"/>
              <a:t>1.115 </a:t>
            </a:r>
            <a:r>
              <a:rPr lang="nl-NL" sz="2800" dirty="0" smtClean="0"/>
              <a:t>		1190= </a:t>
            </a:r>
            <a:r>
              <a:rPr lang="nl-NL" sz="2800" dirty="0" smtClean="0">
                <a:solidFill>
                  <a:srgbClr val="FF0000"/>
                </a:solidFill>
              </a:rPr>
              <a:t>+ 75</a:t>
            </a:r>
          </a:p>
          <a:p>
            <a:pPr marL="0" indent="0">
              <a:buNone/>
            </a:pPr>
            <a:endParaRPr lang="nl-NL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2014 komt daar nog bij..</a:t>
            </a:r>
            <a:endParaRPr lang="nl-NL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800" dirty="0" smtClean="0"/>
              <a:t>	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676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1223864" y="741446"/>
            <a:ext cx="7198568" cy="1535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800" b="1" dirty="0">
                <a:solidFill>
                  <a:schemeClr val="bg1">
                    <a:lumMod val="75000"/>
                  </a:schemeClr>
                </a:solidFill>
              </a:rPr>
              <a:t>Resultaten 2010-2015</a:t>
            </a:r>
          </a:p>
          <a:p>
            <a:pPr algn="l">
              <a:spcBef>
                <a:spcPts val="600"/>
              </a:spcBef>
            </a:pPr>
            <a:r>
              <a:rPr lang="nl-NL" sz="3900" b="1" dirty="0" smtClean="0"/>
              <a:t>Duurzaam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99592" y="1628800"/>
            <a:ext cx="7293496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223864" y="1916832"/>
            <a:ext cx="735516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Afspraak	</a:t>
            </a:r>
          </a:p>
          <a:p>
            <a:pPr marL="0" indent="0">
              <a:buNone/>
            </a:pPr>
            <a:r>
              <a:rPr lang="nl-NL" sz="2800" dirty="0" smtClean="0"/>
              <a:t>Energetisch verbeteren 4000 woningen </a:t>
            </a:r>
          </a:p>
          <a:p>
            <a:pPr marL="0" indent="0">
              <a:buNone/>
            </a:pPr>
            <a:r>
              <a:rPr lang="nl-NL" sz="2800" dirty="0" smtClean="0"/>
              <a:t>Minimaal 2 </a:t>
            </a:r>
            <a:r>
              <a:rPr lang="nl-NL" sz="2800" dirty="0" err="1" smtClean="0"/>
              <a:t>labels</a:t>
            </a:r>
            <a:r>
              <a:rPr lang="nl-NL" sz="2800" dirty="0" smtClean="0"/>
              <a:t> of label B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Resultaat 2014: 		3.300</a:t>
            </a:r>
          </a:p>
          <a:p>
            <a:pPr marL="0" indent="0">
              <a:buNone/>
            </a:pPr>
            <a:r>
              <a:rPr lang="nl-NL" sz="2800" dirty="0" smtClean="0"/>
              <a:t>Verwachting 2015:		1.200</a:t>
            </a:r>
          </a:p>
          <a:p>
            <a:pPr marL="0" indent="0">
              <a:buNone/>
            </a:pPr>
            <a:r>
              <a:rPr lang="nl-NL" sz="2800" dirty="0" smtClean="0"/>
              <a:t>Totaal: 			4.500 = </a:t>
            </a:r>
            <a:r>
              <a:rPr lang="nl-NL" sz="2800" dirty="0" smtClean="0">
                <a:solidFill>
                  <a:srgbClr val="FF0000"/>
                </a:solidFill>
              </a:rPr>
              <a:t>+ 500</a:t>
            </a:r>
            <a:endParaRPr lang="nl-NL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800" dirty="0" smtClean="0"/>
              <a:t>	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617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1223864" y="741446"/>
            <a:ext cx="7198568" cy="1296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/>
              <a:t>Convenant Wonen </a:t>
            </a:r>
            <a:r>
              <a:rPr lang="nl-NL" b="1" dirty="0" smtClean="0"/>
              <a:t>2015-2020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99592" y="1628800"/>
            <a:ext cx="7293496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249288" y="1700808"/>
            <a:ext cx="7355160" cy="4104456"/>
          </a:xfrm>
        </p:spPr>
        <p:txBody>
          <a:bodyPr>
            <a:noAutofit/>
          </a:bodyPr>
          <a:lstStyle/>
          <a:p>
            <a:r>
              <a:rPr lang="nl-NL" sz="2800" dirty="0" smtClean="0"/>
              <a:t>Vierde convenant, opnieuw samen en voor huurders</a:t>
            </a:r>
          </a:p>
          <a:p>
            <a:r>
              <a:rPr lang="nl-NL" sz="2800" dirty="0" smtClean="0"/>
              <a:t>Thema’s:</a:t>
            </a:r>
            <a:br>
              <a:rPr lang="nl-NL" sz="2800" dirty="0" smtClean="0"/>
            </a:br>
            <a:r>
              <a:rPr lang="nl-NL" sz="2800" dirty="0" smtClean="0"/>
              <a:t>- Betaalbaar</a:t>
            </a:r>
            <a:br>
              <a:rPr lang="nl-NL" sz="2800" dirty="0" smtClean="0"/>
            </a:br>
            <a:r>
              <a:rPr lang="nl-NL" sz="2800" dirty="0" smtClean="0"/>
              <a:t>- Woongeleiding / zorg</a:t>
            </a:r>
            <a:br>
              <a:rPr lang="nl-NL" sz="2800" dirty="0" smtClean="0"/>
            </a:br>
            <a:r>
              <a:rPr lang="nl-NL" sz="2800" dirty="0" smtClean="0"/>
              <a:t>- Duurzaam</a:t>
            </a:r>
            <a:br>
              <a:rPr lang="nl-NL" sz="2800" dirty="0" smtClean="0"/>
            </a:br>
            <a:r>
              <a:rPr lang="nl-NL" sz="2800" dirty="0" smtClean="0"/>
              <a:t>- Leefbaar</a:t>
            </a:r>
            <a:br>
              <a:rPr lang="nl-NL" sz="2800" dirty="0" smtClean="0"/>
            </a:br>
            <a:r>
              <a:rPr lang="nl-NL" sz="2800" dirty="0" smtClean="0"/>
              <a:t>- Zeggenschap huurders</a:t>
            </a:r>
            <a:br>
              <a:rPr lang="nl-NL" sz="2800" dirty="0" smtClean="0"/>
            </a:br>
            <a:endParaRPr lang="nl-NL" sz="2800" dirty="0" smtClean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965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Betaalbaar: feiten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249288" y="2132856"/>
            <a:ext cx="764319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Opnieuw woonlastenonderzoek (</a:t>
            </a:r>
            <a:r>
              <a:rPr lang="nl-NL" sz="2800" dirty="0" err="1" smtClean="0">
                <a:solidFill>
                  <a:schemeClr val="tx1"/>
                </a:solidFill>
              </a:rPr>
              <a:t>Rigo</a:t>
            </a:r>
            <a:r>
              <a:rPr lang="nl-NL" sz="2800" dirty="0" smtClean="0">
                <a:solidFill>
                  <a:schemeClr val="tx1"/>
                </a:solidFill>
              </a:rPr>
              <a:t>):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- 1 v/d 7 huurders te hoge woonlasten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aantal HH met huurtoeslag stijgt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- 1640 extra woningen nodig voor groei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Aantal betaalbare woningen (tot ATG) daalt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kwaliteit neemt toe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- </a:t>
            </a:r>
            <a:r>
              <a:rPr lang="nl-NL" sz="2800" dirty="0">
                <a:solidFill>
                  <a:schemeClr val="tx1"/>
                </a:solidFill>
              </a:rPr>
              <a:t>huren stijgen</a:t>
            </a: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algn="l"/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Betaalbaar: oplossingen (1)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1249288" y="2204864"/>
            <a:ext cx="764319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Voor nieuwe huurders: beschikbaar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Nieuwbouw 800 betaalbare woningen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Betaalbaar maken / houden 800 woningen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Minder slopen / verkopen / huur matigen</a:t>
            </a:r>
            <a:br>
              <a:rPr lang="nl-NL" sz="2800" dirty="0" smtClean="0">
                <a:solidFill>
                  <a:schemeClr val="tx1"/>
                </a:solidFill>
              </a:rPr>
            </a:br>
            <a:endParaRPr lang="nl-NL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223864" y="741446"/>
            <a:ext cx="7198568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Convenant Wonen 2015-2020</a:t>
            </a:r>
          </a:p>
          <a:p>
            <a:pPr algn="l"/>
            <a:r>
              <a:rPr lang="nl-NL" b="1" dirty="0" smtClean="0"/>
              <a:t>Betaalbaar: oplossingen (2)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9288" y="2060848"/>
            <a:ext cx="764319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Voor nieuwe huurders: toewijzing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Minima: met voorrang goedkoopste woningen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1600" dirty="0" smtClean="0">
                <a:solidFill>
                  <a:schemeClr val="tx1"/>
                </a:solidFill>
              </a:rPr>
              <a:t>(&lt; € 403 ofwel kwaliteitskortingsgrens)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err="1" smtClean="0">
                <a:solidFill>
                  <a:schemeClr val="tx1"/>
                </a:solidFill>
              </a:rPr>
              <a:t>Passendheidstoets</a:t>
            </a:r>
            <a:r>
              <a:rPr lang="nl-NL" sz="2800" dirty="0" smtClean="0">
                <a:solidFill>
                  <a:schemeClr val="tx1"/>
                </a:solidFill>
              </a:rPr>
              <a:t>: (opnieuw) mensen met huurtoeslag alleen betaalbare woning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Grote gezinnen met voorrang naar grote woningen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Inzetten maatregelen om betaalbare voorraad vrij te krijgen / te behouden voor doelgroep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378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532</Words>
  <Application>Microsoft Office PowerPoint</Application>
  <PresentationFormat>Diavoorstelling (4:3)</PresentationFormat>
  <Paragraphs>159</Paragraphs>
  <Slides>24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Kantoorthema</vt:lpstr>
      <vt:lpstr>Convenant Wonen</vt:lpstr>
      <vt:lpstr>Opzet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Gemeente Tilburg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Contouren nieuwe Woonvisie</dc:title>
  <dc:creator>Latijnhouwers, Albert</dc:creator>
  <cp:lastModifiedBy>Gooijer, Ingrid de</cp:lastModifiedBy>
  <cp:revision>146</cp:revision>
  <cp:lastPrinted>2015-01-20T14:57:00Z</cp:lastPrinted>
  <dcterms:created xsi:type="dcterms:W3CDTF">2014-12-01T09:17:14Z</dcterms:created>
  <dcterms:modified xsi:type="dcterms:W3CDTF">2015-06-22T10:19:29Z</dcterms:modified>
</cp:coreProperties>
</file>